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375" r:id="rId3"/>
    <p:sldId id="337" r:id="rId4"/>
    <p:sldId id="340" r:id="rId5"/>
    <p:sldId id="339" r:id="rId6"/>
    <p:sldId id="366" r:id="rId7"/>
    <p:sldId id="282" r:id="rId8"/>
    <p:sldId id="369" r:id="rId9"/>
    <p:sldId id="368" r:id="rId10"/>
    <p:sldId id="326" r:id="rId11"/>
    <p:sldId id="370" r:id="rId12"/>
    <p:sldId id="346" r:id="rId13"/>
    <p:sldId id="351" r:id="rId14"/>
    <p:sldId id="352" r:id="rId15"/>
    <p:sldId id="353" r:id="rId16"/>
    <p:sldId id="358" r:id="rId17"/>
    <p:sldId id="359" r:id="rId18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7BB9"/>
    <a:srgbClr val="960462"/>
    <a:srgbClr val="F8EDEC"/>
    <a:srgbClr val="FFFFC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429" autoAdjust="0"/>
    <p:restoredTop sz="94660"/>
  </p:normalViewPr>
  <p:slideViewPr>
    <p:cSldViewPr>
      <p:cViewPr>
        <p:scale>
          <a:sx n="70" d="100"/>
          <a:sy n="70" d="100"/>
        </p:scale>
        <p:origin x="-114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A1EE8E-3667-44B0-8DF4-F50E1013CCCC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AB0FB-704E-40E7-BF19-C81A2C5CC4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64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C2400-ABB2-402E-863B-94202AB64DE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D5F8C-5FC1-4EB6-8022-9951DD56BF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129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C2400-ABB2-402E-863B-94202AB64DE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D5F8C-5FC1-4EB6-8022-9951DD56BF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650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C2400-ABB2-402E-863B-94202AB64DE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D5F8C-5FC1-4EB6-8022-9951DD56BF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07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C2400-ABB2-402E-863B-94202AB64DE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D5F8C-5FC1-4EB6-8022-9951DD56BF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794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C2400-ABB2-402E-863B-94202AB64DE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D5F8C-5FC1-4EB6-8022-9951DD56BF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025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C2400-ABB2-402E-863B-94202AB64DE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D5F8C-5FC1-4EB6-8022-9951DD56BF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83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C2400-ABB2-402E-863B-94202AB64DE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D5F8C-5FC1-4EB6-8022-9951DD56BF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26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C2400-ABB2-402E-863B-94202AB64DE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D5F8C-5FC1-4EB6-8022-9951DD56BF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746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C2400-ABB2-402E-863B-94202AB64DE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D5F8C-5FC1-4EB6-8022-9951DD56BF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294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C2400-ABB2-402E-863B-94202AB64DE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D5F8C-5FC1-4EB6-8022-9951DD56BF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541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C2400-ABB2-402E-863B-94202AB64DE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D5F8C-5FC1-4EB6-8022-9951DD56BF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631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84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2924A-7BFF-4905-B031-F33875F23C5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C4B2E-EB75-4C87-9883-51863D5A527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194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70263-73C3-454E-9F21-836FD2FF9AC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FAABA-FA5A-4944-940C-A8188472EE4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596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0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02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52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03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54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05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56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06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EE9FD-5F20-498F-BFF1-DB83567B694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C48F1-1100-49AA-8C55-8E5014CA4F6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509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02598-C5ED-4528-9056-49C35A5F268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0E628-C5C7-4B60-B17A-B22C62CD71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430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07" indent="0">
              <a:buNone/>
              <a:defRPr sz="2667" b="1"/>
            </a:lvl2pPr>
            <a:lvl3pPr marL="1219020" indent="0">
              <a:buNone/>
              <a:defRPr sz="2400" b="1"/>
            </a:lvl3pPr>
            <a:lvl4pPr marL="1828528" indent="0">
              <a:buNone/>
              <a:defRPr sz="2133" b="1"/>
            </a:lvl4pPr>
            <a:lvl5pPr marL="2438038" indent="0">
              <a:buNone/>
              <a:defRPr sz="2133" b="1"/>
            </a:lvl5pPr>
            <a:lvl6pPr marL="3047544" indent="0">
              <a:buNone/>
              <a:defRPr sz="2133" b="1"/>
            </a:lvl6pPr>
            <a:lvl7pPr marL="3657051" indent="0">
              <a:buNone/>
              <a:defRPr sz="2133" b="1"/>
            </a:lvl7pPr>
            <a:lvl8pPr marL="4266560" indent="0">
              <a:buNone/>
              <a:defRPr sz="2133" b="1"/>
            </a:lvl8pPr>
            <a:lvl9pPr marL="4876069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44" y="1535117"/>
            <a:ext cx="4041775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07" indent="0">
              <a:buNone/>
              <a:defRPr sz="2667" b="1"/>
            </a:lvl2pPr>
            <a:lvl3pPr marL="1219020" indent="0">
              <a:buNone/>
              <a:defRPr sz="2400" b="1"/>
            </a:lvl3pPr>
            <a:lvl4pPr marL="1828528" indent="0">
              <a:buNone/>
              <a:defRPr sz="2133" b="1"/>
            </a:lvl4pPr>
            <a:lvl5pPr marL="2438038" indent="0">
              <a:buNone/>
              <a:defRPr sz="2133" b="1"/>
            </a:lvl5pPr>
            <a:lvl6pPr marL="3047544" indent="0">
              <a:buNone/>
              <a:defRPr sz="2133" b="1"/>
            </a:lvl6pPr>
            <a:lvl7pPr marL="3657051" indent="0">
              <a:buNone/>
              <a:defRPr sz="2133" b="1"/>
            </a:lvl7pPr>
            <a:lvl8pPr marL="4266560" indent="0">
              <a:buNone/>
              <a:defRPr sz="2133" b="1"/>
            </a:lvl8pPr>
            <a:lvl9pPr marL="4876069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B9AD3-892C-4C65-BAE8-BFC7E526F2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65D19-AF58-43B0-8B79-A99A238AC36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347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D62B9-F1D8-449F-9FC6-F52FCC3258F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567F5-858E-4E7B-8B08-27FEE6681E5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543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CB962-A47C-4BEB-95AC-027BCAA18A9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4E9A0-85AD-4505-B83A-02C4E308E71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292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67"/>
            <a:ext cx="5111750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07" indent="0">
              <a:buNone/>
              <a:defRPr sz="1600"/>
            </a:lvl2pPr>
            <a:lvl3pPr marL="1219020" indent="0">
              <a:buNone/>
              <a:defRPr sz="1333"/>
            </a:lvl3pPr>
            <a:lvl4pPr marL="1828528" indent="0">
              <a:buNone/>
              <a:defRPr sz="1200"/>
            </a:lvl4pPr>
            <a:lvl5pPr marL="2438038" indent="0">
              <a:buNone/>
              <a:defRPr sz="1200"/>
            </a:lvl5pPr>
            <a:lvl6pPr marL="3047544" indent="0">
              <a:buNone/>
              <a:defRPr sz="1200"/>
            </a:lvl6pPr>
            <a:lvl7pPr marL="3657051" indent="0">
              <a:buNone/>
              <a:defRPr sz="1200"/>
            </a:lvl7pPr>
            <a:lvl8pPr marL="4266560" indent="0">
              <a:buNone/>
              <a:defRPr sz="1200"/>
            </a:lvl8pPr>
            <a:lvl9pPr marL="4876069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00B38-B4C1-4A49-8FDA-76B1087917C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93057-643D-461D-953C-DA18A034BAE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0426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12"/>
            <a:ext cx="54864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267"/>
            </a:lvl1pPr>
            <a:lvl2pPr marL="609507" indent="0">
              <a:buNone/>
              <a:defRPr sz="3733"/>
            </a:lvl2pPr>
            <a:lvl3pPr marL="1219020" indent="0">
              <a:buNone/>
              <a:defRPr sz="3200"/>
            </a:lvl3pPr>
            <a:lvl4pPr marL="1828528" indent="0">
              <a:buNone/>
              <a:defRPr sz="2667"/>
            </a:lvl4pPr>
            <a:lvl5pPr marL="2438038" indent="0">
              <a:buNone/>
              <a:defRPr sz="2667"/>
            </a:lvl5pPr>
            <a:lvl6pPr marL="3047544" indent="0">
              <a:buNone/>
              <a:defRPr sz="2667"/>
            </a:lvl6pPr>
            <a:lvl7pPr marL="3657051" indent="0">
              <a:buNone/>
              <a:defRPr sz="2667"/>
            </a:lvl7pPr>
            <a:lvl8pPr marL="4266560" indent="0">
              <a:buNone/>
              <a:defRPr sz="2667"/>
            </a:lvl8pPr>
            <a:lvl9pPr marL="4876069" indent="0">
              <a:buNone/>
              <a:defRPr sz="2667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96"/>
            <a:ext cx="54864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07" indent="0">
              <a:buNone/>
              <a:defRPr sz="1600"/>
            </a:lvl2pPr>
            <a:lvl3pPr marL="1219020" indent="0">
              <a:buNone/>
              <a:defRPr sz="1333"/>
            </a:lvl3pPr>
            <a:lvl4pPr marL="1828528" indent="0">
              <a:buNone/>
              <a:defRPr sz="1200"/>
            </a:lvl4pPr>
            <a:lvl5pPr marL="2438038" indent="0">
              <a:buNone/>
              <a:defRPr sz="1200"/>
            </a:lvl5pPr>
            <a:lvl6pPr marL="3047544" indent="0">
              <a:buNone/>
              <a:defRPr sz="1200"/>
            </a:lvl6pPr>
            <a:lvl7pPr marL="3657051" indent="0">
              <a:buNone/>
              <a:defRPr sz="1200"/>
            </a:lvl7pPr>
            <a:lvl8pPr marL="4266560" indent="0">
              <a:buNone/>
              <a:defRPr sz="1200"/>
            </a:lvl8pPr>
            <a:lvl9pPr marL="4876069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3AC75-28AA-4E63-9614-F81AFEB99D5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3F8DC-6400-4DEE-9791-C00267FF7B0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525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B4982-9A40-46D5-9321-D11E2C77E27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A1CCC-AFA9-4FDA-8B62-FC5E18386F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7968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6594B-4F16-46CA-9A34-FEB3166137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DCE15-23C1-4D20-8AF6-D1309CBA706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542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C2400-ABB2-402E-863B-94202AB64DE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D5F8C-5FC1-4EB6-8022-9951DD56BF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147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7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3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08EE67E-BC8A-4832-8C6F-62AEF71DC4F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3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3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0472C7-F08E-4ADF-ADF4-B65F1AD3C71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10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5pPr>
      <a:lvl6pPr marL="609507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6pPr>
      <a:lvl7pPr marL="121902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7pPr>
      <a:lvl8pPr marL="1828528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8pPr>
      <a:lvl9pPr marL="2438038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9pPr>
    </p:titleStyle>
    <p:bodyStyle>
      <a:lvl1pPr marL="457131" indent="-457131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454" indent="-380944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773" indent="-304752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280" indent="-304752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790" indent="-304752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296" indent="-304752" algn="l" defTabSz="1219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808" indent="-304752" algn="l" defTabSz="1219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316" indent="-304752" algn="l" defTabSz="1219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824" indent="-304752" algn="l" defTabSz="1219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07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20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528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038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544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051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0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069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700808"/>
            <a:ext cx="8229600" cy="266429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 организации</a:t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повышения квалификации</a:t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2018 году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271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20022"/>
            <a:ext cx="813690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dirty="0" smtClean="0">
              <a:solidFill>
                <a:srgbClr val="960462"/>
              </a:solidFill>
              <a:latin typeface="Times New Roman"/>
            </a:endParaRPr>
          </a:p>
          <a:p>
            <a:pPr algn="ctr"/>
            <a:endParaRPr lang="ru-RU" sz="1600" b="1" dirty="0">
              <a:solidFill>
                <a:srgbClr val="960462"/>
              </a:solidFill>
              <a:latin typeface="Times New Roman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ЭТАПЫ РАБОТЫ С МОДУЛЕМ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«ПОВЫШЕНИЕ КВАЛИФИКАЦИИ</a:t>
            </a:r>
            <a:r>
              <a:rPr lang="tt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РАБОТНИКОВ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ОБРАЗОВАНИЯ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736961"/>
            <a:ext cx="864096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3188" lvl="1"/>
            <a:endParaRPr lang="ru-RU" dirty="0" smtClean="0"/>
          </a:p>
          <a:p>
            <a:pPr marL="446088" lvl="1" indent="-342900">
              <a:buFont typeface="+mj-lt"/>
              <a:buAutoNum type="arabicPeriod"/>
            </a:pPr>
            <a:endParaRPr lang="ru-RU" dirty="0">
              <a:solidFill>
                <a:srgbClr val="FF0000"/>
              </a:solidFill>
            </a:endParaRPr>
          </a:p>
          <a:p>
            <a:pPr marL="446088" lvl="1" indent="-342900">
              <a:buFont typeface="+mj-lt"/>
              <a:buAutoNum type="arabicPeriod"/>
            </a:pPr>
            <a:endParaRPr lang="ru-RU" dirty="0" smtClean="0"/>
          </a:p>
          <a:p>
            <a:pPr marL="103188" lvl="1"/>
            <a:endParaRPr lang="ru-RU" dirty="0" smtClean="0"/>
          </a:p>
          <a:p>
            <a:pPr marL="446088" lvl="1" indent="-34290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с кандидатами на повышение квалификации в 2017 году с 29 августа по 04 сентября текущего года. </a:t>
            </a:r>
          </a:p>
          <a:p>
            <a:pPr marL="446088" lvl="1" indent="-342900">
              <a:buFont typeface="+mj-lt"/>
              <a:buAutoNum type="arabicPeriod"/>
            </a:pPr>
            <a:endParaRPr lang="ru-RU" sz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6088" lvl="1" indent="-342900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Прохождение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работниками образования анкетирования через личный кабинет с 7 по 14 сентября текущего года. 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6088" lvl="1" indent="-342900">
              <a:buFont typeface="+mj-lt"/>
              <a:buAutoNum type="arabicPeriod"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Подача заявлений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(выбор даты, темы, места повышения квалификации) на повышение квалификации работниками образования с 20 по 30 ноября текущего года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перенесен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27 ноября по 5 декабря 2017 года. </a:t>
            </a:r>
          </a:p>
          <a:p>
            <a:pPr marL="103188" lvl="1"/>
            <a:endParaRPr lang="ru-RU" sz="24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3188" lvl="1"/>
            <a:r>
              <a:rPr lang="ru-RU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Ответственный за реализацию этапа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103188" lvl="1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операторы образовательных организаций и муниципальные операторы.</a:t>
            </a:r>
          </a:p>
          <a:p>
            <a:pPr marL="446088" lvl="1" indent="-342900">
              <a:buFont typeface="+mj-lt"/>
              <a:buAutoNum type="arabicPeriod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103188" lvl="1" algn="ctr"/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3188" lvl="1"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Всего кандидатов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УН в 2018 году - 191</a:t>
            </a:r>
          </a:p>
          <a:p>
            <a:pPr marL="446088" lvl="1" indent="-342900">
              <a:buFont typeface="+mj-lt"/>
              <a:buAutoNum type="arabicPeriod"/>
            </a:pP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val="381877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B4E9A0-85AD-4505-B83A-02C4E308E71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1243" y="188640"/>
            <a:ext cx="90207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960462"/>
                </a:solidFill>
                <a:latin typeface="Times New Roman"/>
                <a:ea typeface="Calibri"/>
              </a:rPr>
              <a:t>О ТРЕБОВАНИЯХ ПО ОБЪЕМАМ В ЧАСАХ ПРИ ПОДАЧЕ ЗАЯВЛЕНИЙ НА ПРОГРАММЫ ПОВЫШЕНИЯ КВАЛИФИКАЦИИ </a:t>
            </a:r>
            <a:endParaRPr lang="ru-RU" i="1" dirty="0">
              <a:solidFill>
                <a:srgbClr val="96046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1195963"/>
            <a:ext cx="2448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64 часа </a:t>
            </a: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  <a:sym typeface="Symbol"/>
              </a:rPr>
              <a:t></a:t>
            </a:r>
            <a:endParaRPr lang="ru-RU" sz="2400" b="1" dirty="0">
              <a:solidFill>
                <a:srgbClr val="C00000"/>
              </a:solidFill>
              <a:latin typeface="Arial Black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66781" y="1008433"/>
            <a:ext cx="58326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работники </a:t>
            </a: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ДОО, </a:t>
            </a: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учителя </a:t>
            </a: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начальных классов, </a:t>
            </a: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работники </a:t>
            </a: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ДОД, </a:t>
            </a: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педагоги-психологи, социальные педагоги </a:t>
            </a: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и др. 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2953041"/>
            <a:ext cx="2448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96 часов </a:t>
            </a: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  <a:sym typeface="Symbol"/>
              </a:rPr>
              <a:t></a:t>
            </a:r>
            <a:endParaRPr lang="ru-RU" sz="2400" b="1" dirty="0">
              <a:solidFill>
                <a:srgbClr val="C00000"/>
              </a:solidFill>
              <a:latin typeface="Arial Black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4625" y="2114013"/>
            <a:ext cx="2448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72 часа </a:t>
            </a: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  <a:sym typeface="Symbol"/>
              </a:rPr>
              <a:t></a:t>
            </a:r>
            <a:endParaRPr lang="ru-RU" sz="2400" b="1" dirty="0">
              <a:solidFill>
                <a:srgbClr val="C00000"/>
              </a:solidFill>
              <a:latin typeface="Arial Black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66781" y="2780928"/>
            <a:ext cx="58087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учителя-предметники, учителя-дефектологи, преподаватели ПО и мастера производственного обучения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82769" y="2114013"/>
            <a:ext cx="5808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Aft>
                <a:spcPts val="0"/>
              </a:spcAft>
            </a:pP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руководители </a:t>
            </a: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ДОО, </a:t>
            </a: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ДОД</a:t>
            </a:r>
            <a:endParaRPr lang="ru-RU" sz="2000" dirty="0">
              <a:solidFill>
                <a:srgbClr val="1F497D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2585" y="4005064"/>
            <a:ext cx="2448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108 часов </a:t>
            </a: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  <a:sym typeface="Symbol"/>
              </a:rPr>
              <a:t></a:t>
            </a:r>
            <a:endParaRPr lang="ru-RU" sz="2400" b="1" dirty="0">
              <a:solidFill>
                <a:srgbClr val="C00000"/>
              </a:solidFill>
              <a:latin typeface="Arial Black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690825" y="4042054"/>
            <a:ext cx="57606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руководители </a:t>
            </a: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образовательных организаций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94625" y="4797152"/>
            <a:ext cx="797482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imes New Roman"/>
              </a:rPr>
              <a:t>При подаче заявлений на ПК педагоги должны ориентироваться:</a:t>
            </a:r>
          </a:p>
          <a:p>
            <a:pPr marL="62865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imes New Roman"/>
              </a:rPr>
              <a:t>на  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</a:rPr>
              <a:t>объемы программ </a:t>
            </a:r>
            <a:r>
              <a:rPr lang="ru-RU" sz="2000" b="1" dirty="0" smtClean="0">
                <a:solidFill>
                  <a:srgbClr val="0070C0"/>
                </a:solidFill>
                <a:latin typeface="Times New Roman"/>
              </a:rPr>
              <a:t>доступные только своей категории</a:t>
            </a:r>
          </a:p>
          <a:p>
            <a:pPr marL="62865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2000" b="1" dirty="0">
                <a:solidFill>
                  <a:srgbClr val="0070C0"/>
                </a:solidFill>
                <a:latin typeface="Times New Roman"/>
              </a:rPr>
              <a:t>ч</a:t>
            </a:r>
            <a:r>
              <a:rPr lang="ru-RU" sz="2000" b="1" dirty="0" smtClean="0">
                <a:solidFill>
                  <a:srgbClr val="0070C0"/>
                </a:solidFill>
                <a:latin typeface="Times New Roman"/>
              </a:rPr>
              <a:t>итать аннотацию программы 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</a:rPr>
              <a:t>и категорию слушателей</a:t>
            </a:r>
            <a:endParaRPr lang="ru-RU" sz="2000" b="1" dirty="0">
              <a:solidFill>
                <a:srgbClr val="FF0000"/>
              </a:solidFill>
              <a:latin typeface="Times New Roman"/>
            </a:endParaRPr>
          </a:p>
          <a:p>
            <a:pPr marL="936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srgbClr val="FF0000"/>
              </a:solidFill>
              <a:latin typeface="Times New Roman"/>
            </a:endParaRPr>
          </a:p>
          <a:p>
            <a:pPr marL="936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/>
              </a:rPr>
              <a:t>!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</a:rPr>
              <a:t> Не ориентироваться только на название программы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216254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B4E9A0-85AD-4505-B83A-02C4E308E71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1800" y="177084"/>
            <a:ext cx="8356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960462"/>
                </a:solidFill>
                <a:latin typeface="Times New Roman"/>
                <a:ea typeface="Calibri"/>
              </a:rPr>
              <a:t>Об обязательных модулях </a:t>
            </a:r>
          </a:p>
          <a:p>
            <a:pPr lvl="0" algn="ctr"/>
            <a:r>
              <a:rPr lang="ru-RU" sz="2000" b="1" dirty="0" smtClean="0">
                <a:solidFill>
                  <a:srgbClr val="960462"/>
                </a:solidFill>
                <a:latin typeface="Times New Roman"/>
                <a:ea typeface="Calibri"/>
              </a:rPr>
              <a:t>в рамках программ повышения квалификации </a:t>
            </a:r>
            <a:endParaRPr lang="ru-RU" sz="1600" b="1" dirty="0">
              <a:solidFill>
                <a:srgbClr val="960462"/>
              </a:solidFill>
              <a:latin typeface="Times New Roman"/>
              <a:ea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3600" y="1556792"/>
            <a:ext cx="763284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lvl="1" algn="just">
              <a:spcAft>
                <a:spcPts val="0"/>
              </a:spcAft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Обязательные модули </a:t>
            </a: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от 2 до 6 часов </a:t>
            </a: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программах повышения квалификации для всех категорий </a:t>
            </a: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работников:</a:t>
            </a:r>
            <a:endParaRPr lang="ru-RU" sz="2000" dirty="0">
              <a:solidFill>
                <a:srgbClr val="1F497D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735965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«Противодействие коррупции»</a:t>
            </a:r>
          </a:p>
          <a:p>
            <a:pPr marL="735965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«Профилактика терроризма и экстремизма» </a:t>
            </a:r>
          </a:p>
          <a:p>
            <a:pPr marL="735965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«Деятельность классного руководителя</a:t>
            </a: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» (6 часов)</a:t>
            </a:r>
          </a:p>
          <a:p>
            <a:pPr marL="735965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«Формирование навыков оказания первой помощи» (8 часов)</a:t>
            </a:r>
          </a:p>
          <a:p>
            <a:pPr marL="735965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«Финансовая грамотность»</a:t>
            </a:r>
            <a:endParaRPr lang="ru-RU" sz="2000" dirty="0">
              <a:solidFill>
                <a:srgbClr val="1F497D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80963" algn="just">
              <a:spcAft>
                <a:spcPts val="0"/>
              </a:spcAft>
            </a:pPr>
            <a:endParaRPr lang="ru-RU" sz="2000" smtClean="0">
              <a:solidFill>
                <a:srgbClr val="1F497D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80963" algn="just">
              <a:spcAft>
                <a:spcPts val="0"/>
              </a:spcAft>
            </a:pPr>
            <a:r>
              <a:rPr lang="ru-RU" sz="200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учителей </a:t>
            </a:r>
            <a:r>
              <a:rPr lang="ru-RU" sz="2000" b="1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начальных классов:</a:t>
            </a:r>
          </a:p>
          <a:p>
            <a:pPr marL="735965" indent="-285750" algn="just">
              <a:buFont typeface="Wingdings" pitchFamily="2" charset="2"/>
              <a:buChar char="ü"/>
            </a:pP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Введение </a:t>
            </a: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ФГОС НОО ОВЗ и </a:t>
            </a: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ФГОС о У/О» </a:t>
            </a:r>
            <a:endParaRPr lang="ru-RU" sz="2000" dirty="0">
              <a:solidFill>
                <a:srgbClr val="1F497D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57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B4E9A0-85AD-4505-B83A-02C4E308E71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243" y="188640"/>
            <a:ext cx="90207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/>
                <a:ea typeface="Calibri"/>
              </a:rPr>
              <a:t>Обязательные функции операторов в муниципальных районах в период подачи заявлений на повышение квалификации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043444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Функции Муниципальных операторов:</a:t>
            </a:r>
            <a:endParaRPr lang="ru-RU" b="1" dirty="0">
              <a:solidFill>
                <a:srgbClr val="0070C0"/>
              </a:solidFill>
              <a:latin typeface="Arial Black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412776"/>
            <a:ext cx="79928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корректно распределить  Уникальные номера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ровести кустовые обучающие совещания с операторами ОО с учетом требований МОН РТ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о 15 декабря 2017 года </a:t>
            </a: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обязательно внести номера документов в раздел подтверждение  </a:t>
            </a:r>
            <a:endParaRPr lang="ru-RU" sz="2000" dirty="0">
              <a:solidFill>
                <a:srgbClr val="C0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3212976"/>
            <a:ext cx="64608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Функции Операторов ОО:</a:t>
            </a:r>
            <a:endParaRPr lang="ru-RU" b="1" dirty="0">
              <a:solidFill>
                <a:srgbClr val="0070C0"/>
              </a:solidFill>
              <a:latin typeface="Arial Black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3582308"/>
            <a:ext cx="81913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проанализировать список кандидатов на ПК на предмет 2 личных кабинетов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при подаче заявлений педагогами на ПК отслеживать наличие мест в группах. При их отсутствии звонить региональному оператору по тел. 571-14-38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осле подачи заявлений педагогами организации повторно проанализировать списки поданных заявлений и </a:t>
            </a: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устранить статусы «Черновик» </a:t>
            </a:r>
            <a:endParaRPr lang="ru-RU" sz="2000" dirty="0">
              <a:solidFill>
                <a:srgbClr val="C0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986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23530" y="1268760"/>
            <a:ext cx="2555673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независимая оценка качества образования </a:t>
            </a:r>
          </a:p>
          <a:p>
            <a:pPr lvl="0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портале </a:t>
            </a:r>
            <a:r>
              <a:rPr lang="en-US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edu.tatar.ru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11902" y="2930755"/>
            <a:ext cx="184731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ru-RU" u="sng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678442" y="3114496"/>
            <a:ext cx="3936439" cy="106497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chemeClr val="accent6">
                  <a:lumMod val="50000"/>
                </a:schemeClr>
              </a:buClr>
              <a:buNone/>
            </a:pPr>
            <a:endParaRPr lang="ru-RU" sz="14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100992"/>
            <a:ext cx="70327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960462"/>
                </a:solidFill>
                <a:latin typeface="Times New Roman"/>
              </a:rPr>
              <a:t>СИСТЕМА НЕЗАВИСИМОЙ ОЦЕНКИ КАЧЕСТВА</a:t>
            </a:r>
            <a:endParaRPr lang="ru-RU" sz="1600" b="1" dirty="0">
              <a:solidFill>
                <a:srgbClr val="960462"/>
              </a:solidFill>
              <a:latin typeface="Times New Roman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09708" y="1086380"/>
            <a:ext cx="1585535" cy="84939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081" y="1058590"/>
            <a:ext cx="1170800" cy="769524"/>
          </a:xfrm>
          <a:prstGeom prst="rect">
            <a:avLst/>
          </a:prstGeom>
        </p:spPr>
      </p:pic>
      <p:sp>
        <p:nvSpPr>
          <p:cNvPr id="22" name="Плюс 21"/>
          <p:cNvSpPr/>
          <p:nvPr/>
        </p:nvSpPr>
        <p:spPr>
          <a:xfrm>
            <a:off x="5648164" y="1637237"/>
            <a:ext cx="301964" cy="297402"/>
          </a:xfrm>
          <a:prstGeom prst="mathPlus">
            <a:avLst/>
          </a:prstGeom>
          <a:solidFill>
            <a:schemeClr val="tx2"/>
          </a:solidFill>
          <a:ln>
            <a:noFill/>
          </a:ln>
          <a:effectLst>
            <a:glow rad="127000">
              <a:schemeClr val="accent1">
                <a:alpha val="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reflection endPos="0" dist="508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3409708" y="2028736"/>
            <a:ext cx="1925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в</a:t>
            </a:r>
            <a:r>
              <a:rPr lang="ru-RU" sz="1400" b="1" dirty="0" smtClean="0">
                <a:solidFill>
                  <a:schemeClr val="tx2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течение 10 дней после ПК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56176" y="1844070"/>
            <a:ext cx="2487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попытки </a:t>
            </a:r>
          </a:p>
          <a:p>
            <a:r>
              <a:rPr lang="ru-RU" sz="1200" b="1" dirty="0" smtClean="0">
                <a:solidFill>
                  <a:schemeClr val="tx2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(лучший результат)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800" b="1" dirty="0">
                <a:solidFill>
                  <a:schemeClr val="tx2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Анкетирование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800" b="1" dirty="0">
                <a:solidFill>
                  <a:schemeClr val="tx2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Тестирование (решение </a:t>
            </a:r>
            <a:r>
              <a:rPr lang="ru-RU" sz="800" b="1" dirty="0" smtClean="0">
                <a:solidFill>
                  <a:schemeClr val="tx2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кейсовых ситуаций)</a:t>
            </a:r>
            <a:endParaRPr lang="ru-RU" sz="800" b="1" dirty="0">
              <a:solidFill>
                <a:schemeClr val="tx2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0454" y="2780928"/>
            <a:ext cx="85689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С октября по декабрь 2017 года апробация системы оценки качества 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на примере:</a:t>
            </a:r>
          </a:p>
          <a:p>
            <a:endParaRPr lang="ru-RU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ПМЦПК КФУ 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– 9 программ </a:t>
            </a:r>
            <a:r>
              <a:rPr lang="ru-RU" sz="16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(категория слушателей ДОО, ОО, ПО</a:t>
            </a:r>
            <a:r>
              <a:rPr lang="ru-RU" sz="1600" b="1" i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) 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ИРО РТ 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– 7 программ </a:t>
            </a:r>
            <a:r>
              <a:rPr lang="ru-RU" sz="1600" b="1" i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(категория слушателей ДОО, ОО, ПО) 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ЦСГО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– 4 программы </a:t>
            </a:r>
            <a:r>
              <a:rPr lang="ru-RU" sz="1600" b="1" i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(категория слушателей ДОО, ОО) 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3332" y="5121825"/>
            <a:ext cx="8766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Довести до слушателей, которые завершили ПК в октябре-декабре на базе 3 организаций, информацию о необходимости 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пройти анкетирование и тестирование в ЛК</a:t>
            </a:r>
            <a:endParaRPr lang="ru-RU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99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B4E9A0-85AD-4505-B83A-02C4E308E71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245" y="118761"/>
            <a:ext cx="88012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960462"/>
                </a:solidFill>
                <a:latin typeface="Times New Roman"/>
              </a:rPr>
              <a:t>Информация о внесении информации о документе в раздел «Подтверждение»</a:t>
            </a:r>
            <a:endParaRPr lang="ru-RU" i="1" dirty="0">
              <a:solidFill>
                <a:srgbClr val="960462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998797"/>
              </p:ext>
            </p:extLst>
          </p:nvPr>
        </p:nvGraphicFramePr>
        <p:xfrm>
          <a:off x="107504" y="678987"/>
          <a:ext cx="4091428" cy="5500026"/>
        </p:xfrm>
        <a:graphic>
          <a:graphicData uri="http://schemas.openxmlformats.org/drawingml/2006/table">
            <a:tbl>
              <a:tblPr/>
              <a:tblGrid>
                <a:gridCol w="1549488"/>
                <a:gridCol w="918846"/>
                <a:gridCol w="861418"/>
                <a:gridCol w="761676"/>
              </a:tblGrid>
              <a:tr h="3378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Район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Подали заявление на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Подтвердили на 10.11.17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Обучаются/</a:t>
                      </a:r>
                    </a:p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не внесли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Авиастроительный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391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270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Агрызский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217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Азнакаевский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479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362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Аксубаевский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232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Актанышский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231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154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Алексеевский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239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168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71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Алькеевский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284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Альметьевский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1195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932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Апастовский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Арский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337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252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Атнинский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Бавлинский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Балтасинский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288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173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Бугульминский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311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211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Буинский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298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229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Вахитовский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376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238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138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Верхнеуслонский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Высокогорский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255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г.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Н.Челны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2368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1795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573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Дрожжановский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Елабужский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511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391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Заинский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301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238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Зеленодольский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651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481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Кайбицкий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8381" marR="8381" marT="83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К-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Устьинский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679626"/>
              </p:ext>
            </p:extLst>
          </p:nvPr>
        </p:nvGraphicFramePr>
        <p:xfrm>
          <a:off x="4427984" y="645273"/>
          <a:ext cx="4176463" cy="5567454"/>
        </p:xfrm>
        <a:graphic>
          <a:graphicData uri="http://schemas.openxmlformats.org/drawingml/2006/table">
            <a:tbl>
              <a:tblPr/>
              <a:tblGrid>
                <a:gridCol w="1487025"/>
                <a:gridCol w="972164"/>
                <a:gridCol w="911402"/>
                <a:gridCol w="805872"/>
              </a:tblGrid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Кировский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388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305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Кукморский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Лаишевский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190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Лениногорский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566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385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Мамадышский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356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243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Менделеевский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Мензелинский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285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210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Московский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699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523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176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Муслюмовский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Нижнекамский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1050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309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Ново-Савиновский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510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Новошешминский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136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Нурлатский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243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158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Пестречинский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Приволжский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803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563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240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Рыбно-Слободский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Сабинский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296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Сармановский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228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156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Советский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863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328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Спасский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123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Тетюшский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196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Тукаевский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192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Тюлячинский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Черемшанский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Чистопольский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713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584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Ютазинский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156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Общий итог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19825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14292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5533</a:t>
                      </a:r>
                    </a:p>
                  </a:txBody>
                  <a:tcPr marL="8082" marR="8082" marT="80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222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95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49" y="-1489"/>
            <a:ext cx="9175750" cy="6982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41" y="1604797"/>
            <a:ext cx="85898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139952" y="6021294"/>
            <a:ext cx="4845442" cy="440359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sz="1900" b="1" i="1" dirty="0" smtClean="0">
              <a:solidFill>
                <a:srgbClr val="1F497D"/>
              </a:solidFill>
            </a:endParaRPr>
          </a:p>
          <a:p>
            <a:pPr algn="r">
              <a:defRPr/>
            </a:pPr>
            <a:endParaRPr lang="ru-RU" sz="1900" b="1" i="1" dirty="0" smtClean="0">
              <a:solidFill>
                <a:srgbClr val="1F497D"/>
              </a:solidFill>
            </a:endParaRPr>
          </a:p>
          <a:p>
            <a:pPr algn="r">
              <a:defRPr/>
            </a:pPr>
            <a:endParaRPr lang="ru-RU" sz="1900" b="1" i="1" dirty="0" smtClean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88025" y="5211224"/>
            <a:ext cx="4355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rgbClr val="FF0000"/>
              </a:solidFill>
              <a:latin typeface="Georgia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39552" y="1412776"/>
            <a:ext cx="7772400" cy="3456384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Организация повышения квалификации и профессиональной переподготовки учителей татарского языка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9845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B4E9A0-85AD-4505-B83A-02C4E308E71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1243" y="188640"/>
            <a:ext cx="90207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960462"/>
                </a:solidFill>
                <a:latin typeface="Times New Roman"/>
                <a:ea typeface="Calibri"/>
              </a:rPr>
              <a:t>О повышении квалификации и профессиональной переподготовке </a:t>
            </a:r>
          </a:p>
          <a:p>
            <a:pPr algn="ctr"/>
            <a:r>
              <a:rPr lang="ru-RU" sz="2000" b="1" dirty="0" smtClean="0">
                <a:solidFill>
                  <a:srgbClr val="960462"/>
                </a:solidFill>
                <a:latin typeface="Times New Roman"/>
                <a:ea typeface="Calibri"/>
              </a:rPr>
              <a:t>учителей татарского языка</a:t>
            </a:r>
            <a:endParaRPr lang="ru-RU" sz="2000" i="1" dirty="0">
              <a:solidFill>
                <a:srgbClr val="96046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6180" y="3356992"/>
            <a:ext cx="37444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Повышение квалификации </a:t>
            </a:r>
            <a:endParaRPr lang="ru-RU" sz="2000" b="1" dirty="0">
              <a:solidFill>
                <a:srgbClr val="C00000"/>
              </a:solidFill>
              <a:latin typeface="Arial Black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9592" y="1340768"/>
            <a:ext cx="7272808" cy="1323439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Учителя татарского языка и литературы, переходящие на преподавание других предметов, в связи с изменением учебных планов, могут проходить по решению аттестационной комиссии школы</a:t>
            </a:r>
            <a:endParaRPr lang="ru-RU" sz="2000" dirty="0">
              <a:solidFill>
                <a:srgbClr val="1F497D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01633" y="3385599"/>
            <a:ext cx="37444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Профессиональную переподготовку</a:t>
            </a:r>
            <a:endParaRPr lang="ru-RU" sz="2000" b="1" dirty="0">
              <a:solidFill>
                <a:srgbClr val="C00000"/>
              </a:solidFill>
              <a:latin typeface="Arial Black" pitchFamily="34" charset="0"/>
              <a:ea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310903" y="2767017"/>
            <a:ext cx="0" cy="5899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868144" y="2842436"/>
            <a:ext cx="0" cy="5899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84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B4E9A0-85AD-4505-B83A-02C4E308E71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624330"/>
              </p:ext>
            </p:extLst>
          </p:nvPr>
        </p:nvGraphicFramePr>
        <p:xfrm>
          <a:off x="35496" y="488093"/>
          <a:ext cx="8853091" cy="5835396"/>
        </p:xfrm>
        <a:graphic>
          <a:graphicData uri="http://schemas.openxmlformats.org/drawingml/2006/table">
            <a:tbl>
              <a:tblPr/>
              <a:tblGrid>
                <a:gridCol w="1728192"/>
                <a:gridCol w="648072"/>
                <a:gridCol w="648072"/>
                <a:gridCol w="720080"/>
                <a:gridCol w="936104"/>
                <a:gridCol w="720080"/>
                <a:gridCol w="864096"/>
                <a:gridCol w="504056"/>
                <a:gridCol w="648072"/>
                <a:gridCol w="770342"/>
                <a:gridCol w="665925"/>
              </a:tblGrid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Всего заявок</a:t>
                      </a:r>
                      <a:endParaRPr lang="ru-RU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 marL="4572" marR="4572" marT="45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Заявок на ПП</a:t>
                      </a:r>
                      <a:endParaRPr lang="ru-RU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 marL="4572" marR="4572" marT="45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НОО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 marL="4572" marR="4572" marT="45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Русский язык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 marL="4572" marR="4572" marT="45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Логопед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 marL="4572" marR="4572" marT="45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История, </a:t>
                      </a:r>
                      <a:r>
                        <a:rPr lang="ru-RU" sz="1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общ.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 marL="4572" marR="4572" marT="45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 ДОО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 marL="4572" marR="4572" marT="45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Р</a:t>
                      </a:r>
                      <a:r>
                        <a:rPr lang="ru-RU" sz="1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иторика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 marL="4572" marR="4572" marT="45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География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 marL="4572" marR="4572" marT="45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 smtClean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Англ</a:t>
                      </a:r>
                      <a:r>
                        <a:rPr lang="ru-RU" sz="1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-язык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 marL="4572" marR="4572" marT="45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Авиастроительный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Агрызский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Азнакаевский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Аксубаевский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Актанышский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Алексеевский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Алькеевский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Альметьевский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Арский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Атнинский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Балтасинский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Бугульминский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Буинский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Вахитовский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Верхнеуслонский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Высокогорский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Дрожжановский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Елабужский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Заинский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Зеленодольский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Кайбицкий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К-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Устьинский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9151" y="0"/>
            <a:ext cx="88012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960462"/>
                </a:solidFill>
                <a:latin typeface="Times New Roman"/>
              </a:rPr>
              <a:t>Анализ заявок МР на переподготовку учителей татарского языка</a:t>
            </a:r>
            <a:endParaRPr lang="ru-RU" i="1" dirty="0">
              <a:solidFill>
                <a:srgbClr val="9604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892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14941"/>
            <a:ext cx="8208912" cy="72177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по профессиональному развитию управленческих кадров Республики Татарстан в 2017/2018 учебном году</a:t>
            </a:r>
          </a:p>
          <a:p>
            <a:pPr marL="0" indent="0" algn="ctr">
              <a:buNone/>
            </a:pP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683568" cy="6858000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460994"/>
              </p:ext>
            </p:extLst>
          </p:nvPr>
        </p:nvGraphicFramePr>
        <p:xfrm>
          <a:off x="683570" y="1028733"/>
          <a:ext cx="8280919" cy="5239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2"/>
                <a:gridCol w="6216477"/>
                <a:gridCol w="1848420"/>
              </a:tblGrid>
              <a:tr h="335280"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мероприятия, </a:t>
                      </a:r>
                      <a:r>
                        <a:rPr lang="ru-RU" sz="16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категория</a:t>
                      </a:r>
                      <a:endParaRPr lang="ru-RU" sz="16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Сроки обучения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08869"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Повышение квалификации </a:t>
                      </a:r>
                      <a:r>
                        <a:rPr lang="ru-RU" sz="2000" u="sng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директоров основных школ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РТ</a:t>
                      </a:r>
                    </a:p>
                    <a:p>
                      <a:r>
                        <a:rPr lang="ru-RU" sz="20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(РАО, МИОО</a:t>
                      </a:r>
                      <a:r>
                        <a:rPr lang="ru-RU" sz="20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г.Москва</a:t>
                      </a:r>
                      <a:r>
                        <a:rPr lang="ru-RU" sz="20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20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 ноября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2017 – 27 апреля 2018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632181"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Повышение квалификации по уровневым программам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u="sn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директоров учреждений дополнительного образования детей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(УДОД)</a:t>
                      </a:r>
                    </a:p>
                    <a:p>
                      <a:r>
                        <a:rPr lang="ru-RU" sz="20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(ФИРО, </a:t>
                      </a:r>
                      <a:r>
                        <a:rPr lang="ru-RU" sz="20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АПКиППРО</a:t>
                      </a:r>
                      <a:r>
                        <a:rPr lang="ru-RU" sz="20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г.Москва</a:t>
                      </a:r>
                      <a:r>
                        <a:rPr lang="ru-RU" sz="20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2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27 ноября 2017 – 25 мая 2018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40160"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Обучение </a:t>
                      </a:r>
                      <a:r>
                        <a:rPr lang="ru-RU" sz="2000" i="0" u="sng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заведующих базовыми дошкольными образовательными организациями РТ </a:t>
                      </a:r>
                      <a:r>
                        <a:rPr lang="ru-RU" sz="20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(ДОО)</a:t>
                      </a:r>
                      <a:r>
                        <a:rPr lang="ru-RU" sz="200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– 350 чел.</a:t>
                      </a:r>
                      <a:endParaRPr lang="ru-RU" sz="200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0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(РАО, ФИРО </a:t>
                      </a:r>
                      <a:r>
                        <a:rPr lang="ru-RU" sz="2000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г.Москва</a:t>
                      </a:r>
                      <a:r>
                        <a:rPr lang="ru-RU" sz="20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КФУ)</a:t>
                      </a:r>
                      <a:endParaRPr lang="ru-RU" sz="20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 октября 2017 – 18 мая 2018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Обучение вновь назначенных </a:t>
                      </a:r>
                      <a:r>
                        <a:rPr lang="ru-RU" sz="2000" i="0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директоров школ</a:t>
                      </a:r>
                    </a:p>
                    <a:p>
                      <a:r>
                        <a:rPr lang="ru-RU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(РАО, </a:t>
                      </a:r>
                      <a:r>
                        <a:rPr lang="ru-RU" sz="20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АПКиППРО</a:t>
                      </a:r>
                      <a:r>
                        <a:rPr lang="ru-RU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г.МОСКВА</a:t>
                      </a:r>
                      <a:r>
                        <a:rPr lang="ru-RU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20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КФУ)</a:t>
                      </a:r>
                      <a:endParaRPr lang="ru-RU" sz="2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Октябрь 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2017 –</a:t>
                      </a:r>
                    </a:p>
                    <a:p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30 марта 2018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639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95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49" y="-1489"/>
            <a:ext cx="9175750" cy="6982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41" y="1604797"/>
            <a:ext cx="85898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139952" y="6021294"/>
            <a:ext cx="4845442" cy="440359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sz="1900" b="1" i="1" dirty="0" smtClean="0">
              <a:solidFill>
                <a:srgbClr val="1F497D"/>
              </a:solidFill>
            </a:endParaRPr>
          </a:p>
          <a:p>
            <a:pPr algn="r">
              <a:defRPr/>
            </a:pPr>
            <a:endParaRPr lang="ru-RU" sz="1900" b="1" i="1" dirty="0" smtClean="0">
              <a:solidFill>
                <a:srgbClr val="1F497D"/>
              </a:solidFill>
            </a:endParaRPr>
          </a:p>
          <a:p>
            <a:pPr algn="r">
              <a:defRPr/>
            </a:pPr>
            <a:endParaRPr lang="ru-RU" sz="1900" b="1" i="1" dirty="0" smtClean="0">
              <a:solidFill>
                <a:srgbClr val="1F497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88025" y="5211224"/>
            <a:ext cx="4355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rgbClr val="FF0000"/>
              </a:solidFill>
              <a:latin typeface="Georgia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69926" y="1316765"/>
            <a:ext cx="7772400" cy="3456384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Обучение заведующих базовыми ДОО РТ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8658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560" y="476679"/>
            <a:ext cx="8208912" cy="54005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4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539553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5576" y="649055"/>
            <a:ext cx="806489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 период с 16 октября 2017 г. по 18 мая 2018 г.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МОиН РТ совместно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ИРО РТ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проводится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обучение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356 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аведующих базовыми дошкольными образовательными организациями Республики Татарстан, прошедших кадровый аудит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ассессмент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Обучение будет проводиться в г. Казани (по потокам) согласно графику: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7200" algn="just"/>
            <a:r>
              <a:rPr lang="ru-RU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16-27 </a:t>
            </a: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октября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2017г, группы </a:t>
            </a:r>
            <a:r>
              <a:rPr lang="ru-RU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А1, А2– 44 человека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«Эффективное управление ДОО в условиях изменений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13-24 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ноября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2017г., группы 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Б1-Б3 – 91 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человек «Профессиональная компетентность современного руководителя ДОО»</a:t>
            </a:r>
          </a:p>
          <a:p>
            <a:pPr indent="457200"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15-26 января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2018г., группы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С1-С4–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человека по проблеме: «Профессиональная компетентность современного руководителя ДОО»</a:t>
            </a:r>
          </a:p>
          <a:p>
            <a:pPr indent="457200"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02-14 апреля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2018г., группы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С5-С7–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человека по проблеме: «Профессиональная компетентность современного руководителя ДОО»</a:t>
            </a:r>
          </a:p>
          <a:p>
            <a:pPr indent="457200"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02-14 апреля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2018г., группа 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Д–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человек по проблеме: «Личностная и профессиональная компетентность современного руководителя базовой дошкольной образовательной организации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71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560" y="476679"/>
            <a:ext cx="8208912" cy="54005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4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952" y="0"/>
            <a:ext cx="526599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3568" y="315192"/>
            <a:ext cx="80648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400" dirty="0" smtClean="0">
                <a:solidFill>
                  <a:prstClr val="black"/>
                </a:solidFill>
              </a:rPr>
              <a:t>Программой </a:t>
            </a:r>
            <a:r>
              <a:rPr lang="ru-RU" sz="2400" dirty="0">
                <a:solidFill>
                  <a:prstClr val="black"/>
                </a:solidFill>
              </a:rPr>
              <a:t>предусмотрено </a:t>
            </a:r>
            <a:r>
              <a:rPr lang="ru-RU" sz="2400" dirty="0" err="1">
                <a:solidFill>
                  <a:prstClr val="black"/>
                </a:solidFill>
              </a:rPr>
              <a:t>взаимопосещение</a:t>
            </a:r>
            <a:r>
              <a:rPr lang="ru-RU" sz="2400" dirty="0">
                <a:solidFill>
                  <a:prstClr val="black"/>
                </a:solidFill>
              </a:rPr>
              <a:t> дошкольных образовательных организаций в </a:t>
            </a:r>
            <a:r>
              <a:rPr lang="ru-RU" sz="2400" dirty="0" smtClean="0">
                <a:solidFill>
                  <a:prstClr val="black"/>
                </a:solidFill>
              </a:rPr>
              <a:t>следующие периоды:</a:t>
            </a:r>
          </a:p>
          <a:p>
            <a:pPr marL="342900" indent="-342900" algn="just"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</a:rPr>
              <a:t>с </a:t>
            </a:r>
            <a:r>
              <a:rPr lang="ru-RU" sz="2400" dirty="0">
                <a:solidFill>
                  <a:prstClr val="black"/>
                </a:solidFill>
              </a:rPr>
              <a:t>ноября по декабрь 2017 года </a:t>
            </a:r>
            <a:endParaRPr lang="ru-RU" sz="2400" dirty="0" smtClean="0">
              <a:solidFill>
                <a:prstClr val="black"/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</a:rPr>
              <a:t>с </a:t>
            </a:r>
            <a:r>
              <a:rPr lang="ru-RU" sz="2400" dirty="0">
                <a:solidFill>
                  <a:prstClr val="black"/>
                </a:solidFill>
              </a:rPr>
              <a:t>января по март 2018 года</a:t>
            </a:r>
          </a:p>
          <a:p>
            <a:pPr indent="457200" algn="just"/>
            <a:endParaRPr lang="ru-RU" sz="2400" dirty="0" smtClean="0">
              <a:solidFill>
                <a:prstClr val="black"/>
              </a:solidFill>
            </a:endParaRPr>
          </a:p>
          <a:p>
            <a:pPr indent="457200" algn="just"/>
            <a:r>
              <a:rPr lang="ru-RU" sz="2400" dirty="0" smtClean="0">
                <a:solidFill>
                  <a:prstClr val="black"/>
                </a:solidFill>
              </a:rPr>
              <a:t>18 </a:t>
            </a:r>
            <a:r>
              <a:rPr lang="ru-RU" sz="2400" dirty="0">
                <a:solidFill>
                  <a:prstClr val="black"/>
                </a:solidFill>
              </a:rPr>
              <a:t>мая </a:t>
            </a:r>
            <a:r>
              <a:rPr lang="ru-RU" sz="2400" dirty="0" smtClean="0">
                <a:solidFill>
                  <a:prstClr val="black"/>
                </a:solidFill>
              </a:rPr>
              <a:t>2018 г</a:t>
            </a:r>
            <a:r>
              <a:rPr lang="ru-RU" sz="2400" dirty="0">
                <a:solidFill>
                  <a:prstClr val="black"/>
                </a:solidFill>
              </a:rPr>
              <a:t>. состоится региональная научно-практическая конференция, где подведутся итоги проделанной работы за период обучения всех этапов и всех групп. </a:t>
            </a:r>
            <a:endParaRPr lang="ru-RU" sz="24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81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316766"/>
            <a:ext cx="5688632" cy="3510479"/>
          </a:xfrm>
        </p:spPr>
        <p:txBody>
          <a:bodyPr numCol="2">
            <a:normAutofit fontScale="25000" lnSpcReduction="20000"/>
          </a:bodyPr>
          <a:lstStyle/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Актанышский(20/9)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Алексеевский(13/7)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Алькеевский(9/2)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Альметьевский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(9/7)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Апастовский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(9/3)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Арский(18/13)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Бавлинский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(8/6)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Бугульминский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(12/11)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Буинский(13/8)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Высокогорский(8/4)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Заинский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(8/8)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endParaRPr lang="ru-RU" sz="6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Зеленодольский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(8/6)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Кайбицкий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(10/6)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Лениногорский(15/8)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i="1" dirty="0" smtClean="0">
                <a:latin typeface="Times New Roman" pitchFamily="18" charset="0"/>
                <a:cs typeface="Times New Roman" pitchFamily="18" charset="0"/>
              </a:rPr>
              <a:t>Мамадышский(12/0)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Мензелинский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(9/5)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Муслюмовский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(12/4)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Новошешминский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(10/5)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Нурлатский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(9/5)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i="1" dirty="0" smtClean="0">
                <a:latin typeface="Times New Roman" pitchFamily="18" charset="0"/>
                <a:cs typeface="Times New Roman" pitchFamily="18" charset="0"/>
              </a:rPr>
              <a:t>Рыбно-</a:t>
            </a:r>
            <a:r>
              <a:rPr lang="ru-RU" sz="6400" b="1" i="1" dirty="0" err="1" smtClean="0">
                <a:latin typeface="Times New Roman" pitchFamily="18" charset="0"/>
                <a:cs typeface="Times New Roman" pitchFamily="18" charset="0"/>
              </a:rPr>
              <a:t>слободский</a:t>
            </a:r>
            <a:r>
              <a:rPr lang="ru-RU" sz="6400" b="1" i="1" dirty="0" smtClean="0">
                <a:latin typeface="Times New Roman" pitchFamily="18" charset="0"/>
                <a:cs typeface="Times New Roman" pitchFamily="18" charset="0"/>
              </a:rPr>
              <a:t>(11/0)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Сармановский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(10/3)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arenR"/>
            </a:pPr>
            <a:r>
              <a:rPr lang="ru-RU" sz="6400" b="1" dirty="0" err="1" smtClean="0">
                <a:latin typeface="Times New Roman" pitchFamily="18" charset="0"/>
                <a:cs typeface="Times New Roman" pitchFamily="18" charset="0"/>
              </a:rPr>
              <a:t>Черемшанский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(11/4)</a:t>
            </a:r>
          </a:p>
          <a:p>
            <a:pPr marL="0" indent="0">
              <a:buNone/>
            </a:pP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0"/>
            <a:ext cx="611561" cy="64533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3690" y="101687"/>
            <a:ext cx="85503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Список муниципальных районов,  чьи руководители основных школ будут  проходить программу профессионального роста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913" y="5157192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Руководители 150  основных школ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количеством учащихся от 40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человек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будут проходить обучение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25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683568" cy="685800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99224" y="1796819"/>
            <a:ext cx="8028846" cy="19246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обучение директоров основных школ Республики Татарстан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73500" y="644691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30 ноября - 01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декабря 2017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ru-RU" sz="4000" b="1" dirty="0" smtClean="0"/>
              <a:t>да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04422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6654</TotalTime>
  <Words>1309</Words>
  <Application>Microsoft Office PowerPoint</Application>
  <PresentationFormat>Экран (4:3)</PresentationFormat>
  <Paragraphs>612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1_Тема Office</vt:lpstr>
      <vt:lpstr>Об организации повышения квалификации в 2018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Организация повышения квалификации и профессиональной переподготовки учителей татарского языка</vt:lpstr>
      <vt:lpstr>Презентация PowerPoint</vt:lpstr>
      <vt:lpstr>Презентация PowerPoint</vt:lpstr>
      <vt:lpstr>Презентация PowerPoint</vt:lpstr>
      <vt:lpstr>Обучение заведующих базовыми ДОО РТ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1</cp:lastModifiedBy>
  <cp:revision>494</cp:revision>
  <cp:lastPrinted>2017-08-09T12:38:11Z</cp:lastPrinted>
  <dcterms:created xsi:type="dcterms:W3CDTF">2015-07-24T07:58:29Z</dcterms:created>
  <dcterms:modified xsi:type="dcterms:W3CDTF">2017-11-24T07:37:36Z</dcterms:modified>
</cp:coreProperties>
</file>